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82" r:id="rId5"/>
    <p:sldId id="263" r:id="rId6"/>
    <p:sldId id="281" r:id="rId7"/>
    <p:sldId id="285" r:id="rId8"/>
    <p:sldId id="287" r:id="rId9"/>
    <p:sldId id="270" r:id="rId10"/>
    <p:sldId id="284" r:id="rId11"/>
    <p:sldId id="280" r:id="rId12"/>
    <p:sldId id="286" r:id="rId13"/>
    <p:sldId id="28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6" cy="4664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sz="quarter" idx="1"/>
          </p:nvPr>
        </p:nvSpPr>
        <p:spPr>
          <a:xfrm>
            <a:off x="3971551" y="0"/>
            <a:ext cx="3037255" cy="466434"/>
          </a:xfrm>
          <a:prstGeom prst="rect">
            <a:avLst/>
          </a:prstGeom>
        </p:spPr>
        <p:txBody>
          <a:bodyPr vert="horz" lIns="92473" tIns="46237" rIns="92473" bIns="46237" rtlCol="0"/>
          <a:lstStyle>
            <a:lvl1pPr algn="r">
              <a:defRPr sz="1200"/>
            </a:lvl1pPr>
          </a:lstStyle>
          <a:p>
            <a:fld id="{5BF8A7D2-BA56-4548-9D9D-B5D6B6B4EC91}" type="datetimeFigureOut">
              <a:rPr lang="en-US" smtClean="0"/>
              <a:t>02/23/2021</a:t>
            </a:fld>
            <a:endParaRPr lang="en-US"/>
          </a:p>
        </p:txBody>
      </p:sp>
      <p:sp>
        <p:nvSpPr>
          <p:cNvPr id="4" name="Footer Placeholder 3"/>
          <p:cNvSpPr>
            <a:spLocks noGrp="1"/>
          </p:cNvSpPr>
          <p:nvPr>
            <p:ph type="ftr" sz="quarter" idx="2"/>
          </p:nvPr>
        </p:nvSpPr>
        <p:spPr>
          <a:xfrm>
            <a:off x="0" y="8829967"/>
            <a:ext cx="3037256" cy="466433"/>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3971551" y="8829967"/>
            <a:ext cx="3037255" cy="466433"/>
          </a:xfrm>
          <a:prstGeom prst="rect">
            <a:avLst/>
          </a:prstGeom>
        </p:spPr>
        <p:txBody>
          <a:bodyPr vert="horz" lIns="92473" tIns="46237" rIns="92473" bIns="46237" rtlCol="0" anchor="b"/>
          <a:lstStyle>
            <a:lvl1pPr algn="r">
              <a:defRPr sz="1200"/>
            </a:lvl1pPr>
          </a:lstStyle>
          <a:p>
            <a:fld id="{255527F7-02F1-4F5E-8475-8A26FCF97337}" type="slidenum">
              <a:rPr lang="en-US" smtClean="0"/>
              <a:t>‹#›</a:t>
            </a:fld>
            <a:endParaRPr lang="en-US"/>
          </a:p>
        </p:txBody>
      </p:sp>
    </p:spTree>
    <p:extLst>
      <p:ext uri="{BB962C8B-B14F-4D97-AF65-F5344CB8AC3E}">
        <p14:creationId xmlns:p14="http://schemas.microsoft.com/office/powerpoint/2010/main" val="3358814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38" tIns="45719" rIns="91438" bIns="45719" rtlCol="0"/>
          <a:lstStyle>
            <a:lvl1pPr algn="r">
              <a:defRPr sz="1200"/>
            </a:lvl1pPr>
          </a:lstStyle>
          <a:p>
            <a:fld id="{2A221DAF-BB89-4A3A-B012-8531AF9CF88F}" type="datetimeFigureOut">
              <a:rPr lang="en-US" smtClean="0"/>
              <a:t>02/23/2021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38" tIns="45719" rIns="91438"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6"/>
            <a:ext cx="3038475" cy="466725"/>
          </a:xfrm>
          <a:prstGeom prst="rect">
            <a:avLst/>
          </a:prstGeom>
        </p:spPr>
        <p:txBody>
          <a:bodyPr vert="horz" lIns="91438" tIns="45719" rIns="91438" bIns="45719" rtlCol="0" anchor="b"/>
          <a:lstStyle>
            <a:lvl1pPr algn="r">
              <a:defRPr sz="1200"/>
            </a:lvl1pPr>
          </a:lstStyle>
          <a:p>
            <a:fld id="{8643C89F-430A-4442-9823-F7DA06DDA248}" type="slidenum">
              <a:rPr lang="en-US" smtClean="0"/>
              <a:t>‹#›</a:t>
            </a:fld>
            <a:endParaRPr lang="en-US" dirty="0"/>
          </a:p>
        </p:txBody>
      </p:sp>
    </p:spTree>
    <p:extLst>
      <p:ext uri="{BB962C8B-B14F-4D97-AF65-F5344CB8AC3E}">
        <p14:creationId xmlns:p14="http://schemas.microsoft.com/office/powerpoint/2010/main" val="113815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DD0C02-BA41-4184-A543-EBF39976E6CA}" type="datetime1">
              <a:rPr lang="en-US" smtClean="0"/>
              <a:t>02/23/2021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267979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A1241-41A3-4F79-A953-7F115808D629}" type="datetime1">
              <a:rPr lang="en-US" smtClean="0"/>
              <a:t>02/23/2021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18503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183F2-4BFF-4ACC-8EF6-85C5A1E4A858}" type="datetime1">
              <a:rPr lang="en-US" smtClean="0"/>
              <a:t>02/23/2021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120871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FC7C0-9A27-4061-B0C6-F34CA74328B9}" type="datetime1">
              <a:rPr lang="en-US" smtClean="0"/>
              <a:t>02/23/2021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290059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6D7070-DE8F-47CA-B536-966D59DA0CEC}" type="datetime1">
              <a:rPr lang="en-US" smtClean="0"/>
              <a:t>02/23/2021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81051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0F0AED-C0D1-40F5-A208-DB28915BBD9B}" type="datetime1">
              <a:rPr lang="en-US" smtClean="0"/>
              <a:t>02/23/2021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285376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776C61-6D03-4AB8-BCBD-BE8E660B639A}" type="datetime1">
              <a:rPr lang="en-US" smtClean="0"/>
              <a:t>02/23/2021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141062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5EC5E-579F-42DB-80D8-8298DF3A1F4B}" type="datetime1">
              <a:rPr lang="en-US" smtClean="0"/>
              <a:t>02/23/2021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29434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1BB6E-378B-4281-90EE-BD2BB01B8DF2}" type="datetime1">
              <a:rPr lang="en-US" smtClean="0"/>
              <a:t>02/23/2021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123032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22FDE-4408-4DC0-A58E-3BE8037902A6}" type="datetime1">
              <a:rPr lang="en-US" smtClean="0"/>
              <a:t>02/23/2021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105038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012133-19B9-427D-A53D-94F019B03BA9}" type="datetime1">
              <a:rPr lang="en-US" smtClean="0"/>
              <a:t>02/23/2021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A5C3F6-CC5A-438E-A078-5BCE47AD0776}" type="slidenum">
              <a:rPr lang="en-US" smtClean="0"/>
              <a:t>‹#›</a:t>
            </a:fld>
            <a:endParaRPr lang="en-US" dirty="0"/>
          </a:p>
        </p:txBody>
      </p:sp>
    </p:spTree>
    <p:extLst>
      <p:ext uri="{BB962C8B-B14F-4D97-AF65-F5344CB8AC3E}">
        <p14:creationId xmlns:p14="http://schemas.microsoft.com/office/powerpoint/2010/main" val="278510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1815-B270-4FD5-9A91-3EBD6770FB83}" type="datetime1">
              <a:rPr lang="en-US" smtClean="0"/>
              <a:t>02/23/2021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5C3F6-CC5A-438E-A078-5BCE47AD0776}" type="slidenum">
              <a:rPr lang="en-US" smtClean="0"/>
              <a:t>‹#›</a:t>
            </a:fld>
            <a:endParaRPr lang="en-US" dirty="0"/>
          </a:p>
        </p:txBody>
      </p:sp>
    </p:spTree>
    <p:extLst>
      <p:ext uri="{BB962C8B-B14F-4D97-AF65-F5344CB8AC3E}">
        <p14:creationId xmlns:p14="http://schemas.microsoft.com/office/powerpoint/2010/main" val="357619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3211406" y="221585"/>
            <a:ext cx="5399194" cy="5399194"/>
          </a:xfrm>
        </p:spPr>
      </p:pic>
      <p:sp>
        <p:nvSpPr>
          <p:cNvPr id="4" name="Slide Number Placeholder 3"/>
          <p:cNvSpPr>
            <a:spLocks noGrp="1"/>
          </p:cNvSpPr>
          <p:nvPr>
            <p:ph type="sldNum" sz="quarter" idx="12"/>
          </p:nvPr>
        </p:nvSpPr>
        <p:spPr/>
        <p:txBody>
          <a:bodyPr/>
          <a:lstStyle/>
          <a:p>
            <a:fld id="{A5A5C3F6-CC5A-438E-A078-5BCE47AD0776}" type="slidenum">
              <a:rPr lang="en-US" smtClean="0"/>
              <a:t>1</a:t>
            </a:fld>
            <a:endParaRPr lang="en-US" dirty="0"/>
          </a:p>
        </p:txBody>
      </p:sp>
      <p:sp>
        <p:nvSpPr>
          <p:cNvPr id="5" name="Title 1">
            <a:extLst>
              <a:ext uri="{FF2B5EF4-FFF2-40B4-BE49-F238E27FC236}">
                <a16:creationId xmlns:a16="http://schemas.microsoft.com/office/drawing/2014/main" id="{3354B4F3-7FD9-4F53-953E-D5EAE7FF707C}"/>
              </a:ext>
            </a:extLst>
          </p:cNvPr>
          <p:cNvSpPr>
            <a:spLocks noGrp="1"/>
          </p:cNvSpPr>
          <p:nvPr>
            <p:ph type="title"/>
          </p:nvPr>
        </p:nvSpPr>
        <p:spPr>
          <a:xfrm>
            <a:off x="3294507" y="5455864"/>
            <a:ext cx="5602985" cy="1325563"/>
          </a:xfrm>
        </p:spPr>
        <p:txBody>
          <a:bodyPr>
            <a:normAutofit/>
          </a:bodyPr>
          <a:lstStyle/>
          <a:p>
            <a:r>
              <a:rPr lang="en-US" sz="4800" b="1" dirty="0">
                <a:latin typeface="Times New Roman" panose="02020603050405020304" pitchFamily="18" charset="0"/>
                <a:cs typeface="Times New Roman" panose="02020603050405020304" pitchFamily="18" charset="0"/>
              </a:rPr>
              <a:t>DUVAL CHAPTER</a:t>
            </a:r>
          </a:p>
        </p:txBody>
      </p:sp>
    </p:spTree>
    <p:extLst>
      <p:ext uri="{BB962C8B-B14F-4D97-AF65-F5344CB8AC3E}">
        <p14:creationId xmlns:p14="http://schemas.microsoft.com/office/powerpoint/2010/main" val="1865204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2" y="78903"/>
            <a:ext cx="11071538" cy="1325563"/>
          </a:xfrm>
        </p:spPr>
        <p:txBody>
          <a:bodyPr>
            <a:normAutofit/>
          </a:bodyPr>
          <a:lstStyle/>
          <a:p>
            <a:r>
              <a:rPr lang="en-US" b="1" dirty="0">
                <a:latin typeface="+mn-lt"/>
              </a:rPr>
              <a:t>SUCCESSES</a:t>
            </a:r>
            <a:endParaRPr lang="en-US" sz="4800" b="1" dirty="0">
              <a:latin typeface="+mn-lt"/>
            </a:endParaRPr>
          </a:p>
        </p:txBody>
      </p:sp>
      <p:sp>
        <p:nvSpPr>
          <p:cNvPr id="3" name="Content Placeholder 2"/>
          <p:cNvSpPr>
            <a:spLocks noGrp="1"/>
          </p:cNvSpPr>
          <p:nvPr>
            <p:ph idx="1"/>
          </p:nvPr>
        </p:nvSpPr>
        <p:spPr>
          <a:xfrm>
            <a:off x="126279" y="1781983"/>
            <a:ext cx="5969721" cy="4009947"/>
          </a:xfrm>
        </p:spPr>
        <p:txBody>
          <a:bodyPr>
            <a:noAutofit/>
          </a:bodyPr>
          <a:lstStyle/>
          <a:p>
            <a:pPr lvl="1"/>
            <a:r>
              <a:rPr lang="en-US" dirty="0"/>
              <a:t>74% of members had an increase in overall grade point average. </a:t>
            </a:r>
          </a:p>
          <a:p>
            <a:pPr lvl="1"/>
            <a:endParaRPr lang="en-US" dirty="0"/>
          </a:p>
          <a:p>
            <a:pPr lvl="1"/>
            <a:r>
              <a:rPr lang="en-US" dirty="0"/>
              <a:t>81% of members had a decrease in or had no behavioral referrals.</a:t>
            </a:r>
          </a:p>
          <a:p>
            <a:pPr lvl="1"/>
            <a:endParaRPr lang="en-US" dirty="0"/>
          </a:p>
          <a:p>
            <a:pPr lvl="1"/>
            <a:r>
              <a:rPr lang="en-US" dirty="0"/>
              <a:t>96% of members were promoted to the next grade level.</a:t>
            </a:r>
          </a:p>
          <a:p>
            <a:pPr marL="457200" lvl="1" indent="0">
              <a:buNone/>
            </a:pPr>
            <a:endParaRPr lang="en-US" dirty="0"/>
          </a:p>
          <a:p>
            <a:pPr lvl="1"/>
            <a:r>
              <a:rPr lang="en-US" dirty="0"/>
              <a:t>Six graduating seniors of the class of 2020 received a $1,000 transitional college scholarship. </a:t>
            </a:r>
          </a:p>
        </p:txBody>
      </p:sp>
      <p:pic>
        <p:nvPicPr>
          <p:cNvPr id="4" name="Picture 3"/>
          <p:cNvPicPr>
            <a:picLocks noChangeAspect="1"/>
          </p:cNvPicPr>
          <p:nvPr/>
        </p:nvPicPr>
        <p:blipFill>
          <a:blip r:embed="rId2"/>
          <a:stretch>
            <a:fillRect/>
          </a:stretch>
        </p:blipFill>
        <p:spPr>
          <a:xfrm>
            <a:off x="0" y="6337540"/>
            <a:ext cx="12351567" cy="317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3642" y="192350"/>
            <a:ext cx="1211595" cy="1211595"/>
          </a:xfrm>
          <a:prstGeom prst="rect">
            <a:avLst/>
          </a:prstGeom>
        </p:spPr>
      </p:pic>
      <p:sp>
        <p:nvSpPr>
          <p:cNvPr id="7" name="Slide Number Placeholder 6"/>
          <p:cNvSpPr>
            <a:spLocks noGrp="1"/>
          </p:cNvSpPr>
          <p:nvPr>
            <p:ph type="sldNum" sz="quarter" idx="12"/>
          </p:nvPr>
        </p:nvSpPr>
        <p:spPr/>
        <p:txBody>
          <a:bodyPr/>
          <a:lstStyle/>
          <a:p>
            <a:fld id="{A5A5C3F6-CC5A-438E-A078-5BCE47AD0776}" type="slidenum">
              <a:rPr lang="en-US" smtClean="0">
                <a:solidFill>
                  <a:schemeClr val="tx1"/>
                </a:solidFill>
              </a:rPr>
              <a:t>10</a:t>
            </a:fld>
            <a:endParaRPr lang="en-US" dirty="0">
              <a:solidFill>
                <a:schemeClr val="tx1"/>
              </a:solidFill>
            </a:endParaRPr>
          </a:p>
        </p:txBody>
      </p:sp>
      <p:pic>
        <p:nvPicPr>
          <p:cNvPr id="8" name="Picture 7">
            <a:extLst>
              <a:ext uri="{FF2B5EF4-FFF2-40B4-BE49-F238E27FC236}">
                <a16:creationId xmlns:a16="http://schemas.microsoft.com/office/drawing/2014/main" id="{FD3696B0-45DE-4072-9445-3B92043C99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96385" y="2016605"/>
            <a:ext cx="4549917" cy="3943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2">
            <a:extLst>
              <a:ext uri="{FF2B5EF4-FFF2-40B4-BE49-F238E27FC236}">
                <a16:creationId xmlns:a16="http://schemas.microsoft.com/office/drawing/2014/main" id="{759D1B04-CA00-4E63-8E86-9EB459BC5E3B}"/>
              </a:ext>
            </a:extLst>
          </p:cNvPr>
          <p:cNvSpPr txBox="1">
            <a:spLocks/>
          </p:cNvSpPr>
          <p:nvPr/>
        </p:nvSpPr>
        <p:spPr>
          <a:xfrm>
            <a:off x="-304353" y="1031973"/>
            <a:ext cx="6046184" cy="45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t>Data Based on the 2019-2020 School Year</a:t>
            </a:r>
          </a:p>
        </p:txBody>
      </p:sp>
    </p:spTree>
    <p:extLst>
      <p:ext uri="{BB962C8B-B14F-4D97-AF65-F5344CB8AC3E}">
        <p14:creationId xmlns:p14="http://schemas.microsoft.com/office/powerpoint/2010/main" val="237328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63" y="299835"/>
            <a:ext cx="10890161" cy="1325563"/>
          </a:xfrm>
        </p:spPr>
        <p:txBody>
          <a:bodyPr>
            <a:normAutofit/>
          </a:bodyPr>
          <a:lstStyle/>
          <a:p>
            <a:r>
              <a:rPr lang="en-US" sz="4800" b="1" dirty="0">
                <a:latin typeface="+mn-lt"/>
                <a:cs typeface="Times New Roman" panose="02020603050405020304" pitchFamily="18" charset="0"/>
              </a:rPr>
              <a:t>Historical Information</a:t>
            </a:r>
          </a:p>
        </p:txBody>
      </p:sp>
      <p:sp>
        <p:nvSpPr>
          <p:cNvPr id="3" name="Content Placeholder 2"/>
          <p:cNvSpPr>
            <a:spLocks noGrp="1"/>
          </p:cNvSpPr>
          <p:nvPr>
            <p:ph idx="1"/>
          </p:nvPr>
        </p:nvSpPr>
        <p:spPr>
          <a:xfrm>
            <a:off x="156763" y="1730273"/>
            <a:ext cx="7040871" cy="4336174"/>
          </a:xfrm>
        </p:spPr>
        <p:txBody>
          <a:bodyPr>
            <a:normAutofit fontScale="25000" lnSpcReduction="20000"/>
          </a:bodyPr>
          <a:lstStyle/>
          <a:p>
            <a:pPr algn="just"/>
            <a:r>
              <a:rPr lang="en-US" sz="10000" dirty="0">
                <a:cs typeface="Calibri" panose="020F0502020204030204" pitchFamily="34" charset="0"/>
              </a:rPr>
              <a:t>African-American Male Role Models of Excellence was initiated in Miami-Dade County in 1993 by then School Board Member Frederica S. Wilson to address and end the pattern of minority boys being incarcerated, entering the drug trade, or dropping out of school at disproportionately high rates. </a:t>
            </a:r>
          </a:p>
          <a:p>
            <a:pPr algn="just"/>
            <a:r>
              <a:rPr lang="en-US" sz="10000" dirty="0">
                <a:cs typeface="Calibri" panose="020F0502020204030204" pitchFamily="34" charset="0"/>
              </a:rPr>
              <a:t>In 1994, as a response to the increased enrollment of mentors and students, the name was converted to the 5000 Role Models of Excellence Project. </a:t>
            </a:r>
          </a:p>
          <a:p>
            <a:r>
              <a:rPr lang="en-US" sz="10000" dirty="0">
                <a:cs typeface="Calibri" panose="020F0502020204030204" pitchFamily="34" charset="0"/>
              </a:rPr>
              <a:t>The 5000 Role Models of Excellence Project launched in Duval County in 2015.</a:t>
            </a:r>
          </a:p>
          <a:p>
            <a:pPr algn="just"/>
            <a:r>
              <a:rPr lang="en-US" sz="10000" dirty="0">
                <a:latin typeface="Calibri" panose="020F0502020204030204" pitchFamily="34" charset="0"/>
                <a:cs typeface="Calibri" panose="020F0502020204030204" pitchFamily="34" charset="0"/>
              </a:rPr>
              <a:t>Current chapters include Miami-Dade County, Duval County, Pinellas County, Broward County &amp; Detroit Michigan.</a:t>
            </a:r>
            <a:endParaRPr lang="en-US" sz="8800" dirty="0">
              <a:latin typeface="Calibri" panose="020F0502020204030204" pitchFamily="34" charset="0"/>
              <a:cs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0" y="6337540"/>
            <a:ext cx="12351567" cy="317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3642" y="192350"/>
            <a:ext cx="1211595" cy="1211595"/>
          </a:xfrm>
          <a:prstGeom prst="rect">
            <a:avLst/>
          </a:prstGeom>
        </p:spPr>
      </p:pic>
      <p:sp>
        <p:nvSpPr>
          <p:cNvPr id="7" name="Slide Number Placeholder 6"/>
          <p:cNvSpPr>
            <a:spLocks noGrp="1"/>
          </p:cNvSpPr>
          <p:nvPr>
            <p:ph type="sldNum" sz="quarter" idx="12"/>
          </p:nvPr>
        </p:nvSpPr>
        <p:spPr/>
        <p:txBody>
          <a:bodyPr/>
          <a:lstStyle/>
          <a:p>
            <a:fld id="{A5A5C3F6-CC5A-438E-A078-5BCE47AD0776}" type="slidenum">
              <a:rPr lang="en-US" smtClean="0">
                <a:solidFill>
                  <a:schemeClr val="tx1"/>
                </a:solidFill>
              </a:rPr>
              <a:t>2</a:t>
            </a:fld>
            <a:endParaRPr lang="en-US" dirty="0">
              <a:solidFill>
                <a:schemeClr val="tx1"/>
              </a:solidFill>
            </a:endParaRPr>
          </a:p>
        </p:txBody>
      </p:sp>
      <p:pic>
        <p:nvPicPr>
          <p:cNvPr id="8" name="Picture 7">
            <a:extLst>
              <a:ext uri="{FF2B5EF4-FFF2-40B4-BE49-F238E27FC236}">
                <a16:creationId xmlns:a16="http://schemas.microsoft.com/office/drawing/2014/main" id="{6F1EE271-9BDB-488D-8920-4DAFC109C4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15468" y="1644207"/>
            <a:ext cx="3337539" cy="4336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574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52" y="354672"/>
            <a:ext cx="10890161" cy="1325563"/>
          </a:xfrm>
        </p:spPr>
        <p:txBody>
          <a:bodyPr>
            <a:normAutofit fontScale="90000"/>
          </a:bodyPr>
          <a:lstStyle/>
          <a:p>
            <a:r>
              <a:rPr lang="en-US" sz="4800" b="1" dirty="0">
                <a:latin typeface="Calibri" panose="020F0502020204030204" pitchFamily="34" charset="0"/>
                <a:cs typeface="Calibri" panose="020F0502020204030204" pitchFamily="34" charset="0"/>
              </a:rPr>
              <a:t>Mission</a:t>
            </a:r>
            <a:r>
              <a:rPr lang="en-US" sz="4800" b="1" dirty="0">
                <a:latin typeface="Agency FB" panose="020B0503020202020204" pitchFamily="34" charset="0"/>
              </a:rPr>
              <a:t/>
            </a:r>
            <a:br>
              <a:rPr lang="en-US" sz="4800" b="1" dirty="0">
                <a:latin typeface="Agency FB" panose="020B0503020202020204" pitchFamily="34" charset="0"/>
              </a:rPr>
            </a:br>
            <a:endParaRPr lang="en-US" sz="4800" b="1" dirty="0">
              <a:latin typeface="Agency FB" panose="020B0503020202020204" pitchFamily="34" charset="0"/>
            </a:endParaRPr>
          </a:p>
        </p:txBody>
      </p:sp>
      <p:sp>
        <p:nvSpPr>
          <p:cNvPr id="3" name="Content Placeholder 2"/>
          <p:cNvSpPr>
            <a:spLocks noGrp="1"/>
          </p:cNvSpPr>
          <p:nvPr>
            <p:ph idx="1"/>
          </p:nvPr>
        </p:nvSpPr>
        <p:spPr>
          <a:xfrm>
            <a:off x="91440" y="2047539"/>
            <a:ext cx="6875349" cy="3888508"/>
          </a:xfrm>
        </p:spPr>
        <p:txBody>
          <a:bodyPr>
            <a:normAutofit/>
          </a:bodyPr>
          <a:lstStyle/>
          <a:p>
            <a:pPr marL="0" indent="0" algn="just">
              <a:buNone/>
            </a:pPr>
            <a:r>
              <a:rPr lang="en-US" dirty="0"/>
              <a:t>The 5000 Role Models of Excellence Project seeks to provide a sense of hope to young minority male students by offering positive visions of success to serve as a blueprint for emulation through mentorship and exposure. The 5000 Role Models of Excellence Project is committed to connecting students of promise to positive adult role models whose successes can inspire them to achieve. </a:t>
            </a:r>
          </a:p>
        </p:txBody>
      </p:sp>
      <p:pic>
        <p:nvPicPr>
          <p:cNvPr id="4" name="Picture 3"/>
          <p:cNvPicPr>
            <a:picLocks noChangeAspect="1"/>
          </p:cNvPicPr>
          <p:nvPr/>
        </p:nvPicPr>
        <p:blipFill>
          <a:blip r:embed="rId2"/>
          <a:stretch>
            <a:fillRect/>
          </a:stretch>
        </p:blipFill>
        <p:spPr>
          <a:xfrm>
            <a:off x="0" y="6337540"/>
            <a:ext cx="12351567" cy="317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3642" y="192350"/>
            <a:ext cx="1211595" cy="12115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p:blipFill>
        <p:spPr>
          <a:xfrm>
            <a:off x="7067006" y="2007649"/>
            <a:ext cx="4855183" cy="3726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A5A5C3F6-CC5A-438E-A078-5BCE47AD0776}"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183378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33" y="85724"/>
            <a:ext cx="6389162" cy="1325563"/>
          </a:xfrm>
        </p:spPr>
        <p:txBody>
          <a:bodyPr>
            <a:normAutofit fontScale="90000"/>
          </a:bodyPr>
          <a:lstStyle/>
          <a:p>
            <a:r>
              <a:rPr lang="en-US" sz="4800" b="1" dirty="0">
                <a:latin typeface="+mn-lt"/>
              </a:rPr>
              <a:t>Key Program Components</a:t>
            </a:r>
          </a:p>
        </p:txBody>
      </p:sp>
      <p:sp>
        <p:nvSpPr>
          <p:cNvPr id="3" name="Content Placeholder 2"/>
          <p:cNvSpPr>
            <a:spLocks noGrp="1"/>
          </p:cNvSpPr>
          <p:nvPr>
            <p:ph idx="1"/>
          </p:nvPr>
        </p:nvSpPr>
        <p:spPr>
          <a:xfrm>
            <a:off x="252144" y="1920684"/>
            <a:ext cx="5843855" cy="4114977"/>
          </a:xfrm>
        </p:spPr>
        <p:txBody>
          <a:bodyPr>
            <a:normAutofit/>
          </a:bodyPr>
          <a:lstStyle/>
          <a:p>
            <a:r>
              <a:rPr lang="en-US" b="1" u="sng" dirty="0"/>
              <a:t>Weekly Meetings with Site Directors</a:t>
            </a:r>
          </a:p>
          <a:p>
            <a:r>
              <a:rPr lang="en-US" dirty="0"/>
              <a:t>Mentoring</a:t>
            </a:r>
          </a:p>
          <a:p>
            <a:r>
              <a:rPr lang="en-US" dirty="0"/>
              <a:t>Leadership Development  </a:t>
            </a:r>
          </a:p>
          <a:p>
            <a:r>
              <a:rPr lang="en-US" dirty="0"/>
              <a:t>Career Exploration &amp; Job Shadowing</a:t>
            </a:r>
          </a:p>
          <a:p>
            <a:r>
              <a:rPr lang="en-US" dirty="0"/>
              <a:t>Cultural Exposure </a:t>
            </a:r>
          </a:p>
          <a:p>
            <a:r>
              <a:rPr lang="en-US" dirty="0"/>
              <a:t>College Tours </a:t>
            </a:r>
          </a:p>
          <a:p>
            <a:endParaRPr lang="en-US" dirty="0"/>
          </a:p>
          <a:p>
            <a:pPr marL="0" indent="0">
              <a:buNone/>
            </a:pPr>
            <a:r>
              <a:rPr lang="en-US" sz="1800" b="1" u="sng" dirty="0"/>
              <a:t>All Field Trips are Virtual During the Covid-19 Pandemic.</a:t>
            </a:r>
          </a:p>
          <a:p>
            <a:endParaRPr lang="en-US" dirty="0"/>
          </a:p>
          <a:p>
            <a:pPr marL="0" indent="0">
              <a:buNone/>
            </a:pPr>
            <a:endParaRPr lang="en-US" dirty="0"/>
          </a:p>
          <a:p>
            <a:pPr marL="0" indent="0">
              <a:buNone/>
            </a:pPr>
            <a:endParaRPr lang="en-US" dirty="0"/>
          </a:p>
          <a:p>
            <a:pPr lvl="1"/>
            <a:endParaRPr lang="en-US" dirty="0"/>
          </a:p>
        </p:txBody>
      </p:sp>
      <p:pic>
        <p:nvPicPr>
          <p:cNvPr id="4" name="Picture 3"/>
          <p:cNvPicPr>
            <a:picLocks noChangeAspect="1"/>
          </p:cNvPicPr>
          <p:nvPr/>
        </p:nvPicPr>
        <p:blipFill>
          <a:blip r:embed="rId2"/>
          <a:stretch>
            <a:fillRect/>
          </a:stretch>
        </p:blipFill>
        <p:spPr>
          <a:xfrm>
            <a:off x="0" y="6337540"/>
            <a:ext cx="12351567" cy="317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3642" y="192350"/>
            <a:ext cx="1211595" cy="1211595"/>
          </a:xfrm>
          <a:prstGeom prst="rect">
            <a:avLst/>
          </a:prstGeom>
        </p:spPr>
      </p:pic>
      <p:sp>
        <p:nvSpPr>
          <p:cNvPr id="7" name="Slide Number Placeholder 6"/>
          <p:cNvSpPr>
            <a:spLocks noGrp="1"/>
          </p:cNvSpPr>
          <p:nvPr>
            <p:ph type="sldNum" sz="quarter" idx="12"/>
          </p:nvPr>
        </p:nvSpPr>
        <p:spPr/>
        <p:txBody>
          <a:bodyPr/>
          <a:lstStyle/>
          <a:p>
            <a:fld id="{A5A5C3F6-CC5A-438E-A078-5BCE47AD0776}" type="slidenum">
              <a:rPr lang="en-US" smtClean="0">
                <a:solidFill>
                  <a:schemeClr val="tx1"/>
                </a:solidFill>
              </a:rPr>
              <a:t>4</a:t>
            </a:fld>
            <a:endParaRPr lang="en-US" dirty="0">
              <a:solidFill>
                <a:schemeClr val="tx1"/>
              </a:solidFill>
            </a:endParaRPr>
          </a:p>
        </p:txBody>
      </p:sp>
      <p:pic>
        <p:nvPicPr>
          <p:cNvPr id="8" name="Picture 7">
            <a:extLst>
              <a:ext uri="{FF2B5EF4-FFF2-40B4-BE49-F238E27FC236}">
                <a16:creationId xmlns:a16="http://schemas.microsoft.com/office/drawing/2014/main" id="{FD3696B0-45DE-4072-9445-3B92043C99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75783" y="1810647"/>
            <a:ext cx="5635255" cy="4225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473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52" y="354672"/>
            <a:ext cx="10890161" cy="1325563"/>
          </a:xfrm>
        </p:spPr>
        <p:txBody>
          <a:bodyPr>
            <a:normAutofit fontScale="90000"/>
          </a:bodyPr>
          <a:lstStyle/>
          <a:p>
            <a:r>
              <a:rPr lang="en-US" sz="4800" b="1" dirty="0">
                <a:latin typeface="Calibri" panose="020F0502020204030204" pitchFamily="34" charset="0"/>
                <a:cs typeface="Calibri" panose="020F0502020204030204" pitchFamily="34" charset="0"/>
              </a:rPr>
              <a:t>Selection Process for Students </a:t>
            </a:r>
            <a:r>
              <a:rPr lang="en-US" sz="4800" b="1" dirty="0">
                <a:latin typeface="Agency FB" panose="020B0503020202020204" pitchFamily="34" charset="0"/>
              </a:rPr>
              <a:t/>
            </a:r>
            <a:br>
              <a:rPr lang="en-US" sz="4800" b="1" dirty="0">
                <a:latin typeface="Agency FB" panose="020B0503020202020204" pitchFamily="34" charset="0"/>
              </a:rPr>
            </a:br>
            <a:endParaRPr lang="en-US" sz="4800" b="1" dirty="0">
              <a:latin typeface="Agency FB" panose="020B0503020202020204" pitchFamily="34" charset="0"/>
            </a:endParaRPr>
          </a:p>
        </p:txBody>
      </p:sp>
      <p:sp>
        <p:nvSpPr>
          <p:cNvPr id="3" name="Content Placeholder 2"/>
          <p:cNvSpPr>
            <a:spLocks noGrp="1"/>
          </p:cNvSpPr>
          <p:nvPr>
            <p:ph idx="1"/>
          </p:nvPr>
        </p:nvSpPr>
        <p:spPr>
          <a:xfrm>
            <a:off x="217559" y="1049079"/>
            <a:ext cx="7682432" cy="5307271"/>
          </a:xfrm>
        </p:spPr>
        <p:txBody>
          <a:bodyPr>
            <a:normAutofit/>
          </a:bodyPr>
          <a:lstStyle/>
          <a:p>
            <a:pPr marL="93345" marR="784860" indent="0" algn="just">
              <a:lnSpc>
                <a:spcPct val="115000"/>
              </a:lnSpc>
              <a:spcBef>
                <a:spcPts val="1065"/>
              </a:spcBef>
              <a:spcAft>
                <a:spcPts val="0"/>
              </a:spcAft>
              <a:buNone/>
            </a:pPr>
            <a:r>
              <a:rPr lang="en-US" sz="1400" dirty="0">
                <a:effectLst/>
                <a:latin typeface="Times New Roman" panose="02020603050405020304" pitchFamily="18" charset="0"/>
                <a:ea typeface="Times New Roman" panose="02020603050405020304" pitchFamily="18" charset="0"/>
              </a:rPr>
              <a:t>A</a:t>
            </a:r>
            <a:r>
              <a:rPr lang="en-US" sz="1400" spc="-3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student</a:t>
            </a:r>
            <a:r>
              <a:rPr lang="en-US" sz="1400" spc="-3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should</a:t>
            </a:r>
            <a:r>
              <a:rPr lang="en-US" sz="1400" spc="-3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be</a:t>
            </a:r>
            <a:r>
              <a:rPr lang="en-US" sz="1400" spc="-3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a:t>
            </a:r>
            <a:r>
              <a:rPr lang="en-US" sz="1400" spc="-3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minority</a:t>
            </a:r>
            <a:r>
              <a:rPr lang="en-US" sz="1400" spc="-3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male</a:t>
            </a:r>
            <a:r>
              <a:rPr lang="en-US" sz="1400" spc="-3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(not</a:t>
            </a:r>
            <a:r>
              <a:rPr lang="en-US" sz="1400" spc="-2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exclusive)</a:t>
            </a:r>
            <a:r>
              <a:rPr lang="en-US" sz="1400" spc="-3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at</a:t>
            </a:r>
            <a:r>
              <a:rPr lang="en-US" sz="1400" spc="-1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a</a:t>
            </a:r>
            <a:r>
              <a:rPr lang="en-US" sz="1400" spc="-3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participating</a:t>
            </a:r>
            <a:r>
              <a:rPr lang="en-US" sz="1400" spc="-3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5000</a:t>
            </a:r>
            <a:r>
              <a:rPr lang="en-US" sz="1400" spc="-2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RMOE School. Students must complete the Application and submit a Parent Consent Form. Students must be willing to attend weekly meetings and attend project events. To be deemed eligible a student must meet at least two of the qualifying factors listed</a:t>
            </a:r>
            <a:r>
              <a:rPr lang="en-US" sz="1400" spc="-1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below.</a:t>
            </a:r>
          </a:p>
          <a:p>
            <a:pPr marL="93345" marR="784860" indent="0" algn="just">
              <a:lnSpc>
                <a:spcPct val="115000"/>
              </a:lnSpc>
              <a:spcBef>
                <a:spcPts val="1065"/>
              </a:spcBef>
              <a:spcAft>
                <a:spcPts val="0"/>
              </a:spcAft>
              <a:buNone/>
            </a:pPr>
            <a:r>
              <a:rPr lang="en-US" sz="1400" b="1" dirty="0">
                <a:effectLst/>
                <a:latin typeface="Times New Roman" panose="02020603050405020304" pitchFamily="18" charset="0"/>
                <a:ea typeface="Times New Roman" panose="02020603050405020304" pitchFamily="18" charset="0"/>
              </a:rPr>
              <a:t>Criteria:</a:t>
            </a:r>
          </a:p>
          <a:p>
            <a:pPr marL="379095" marR="784860" indent="-285750" algn="just">
              <a:lnSpc>
                <a:spcPct val="115000"/>
              </a:lnSpc>
              <a:spcBef>
                <a:spcPts val="1065"/>
              </a:spcBef>
            </a:pPr>
            <a:r>
              <a:rPr lang="en-US" sz="1400" dirty="0">
                <a:effectLst/>
                <a:latin typeface="Times New Roman" panose="02020603050405020304" pitchFamily="18" charset="0"/>
                <a:ea typeface="Times New Roman" panose="02020603050405020304" pitchFamily="18" charset="0"/>
              </a:rPr>
              <a:t>The student needs a positive male role model in their</a:t>
            </a:r>
            <a:r>
              <a:rPr lang="en-US" sz="1400" spc="-35"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life;</a:t>
            </a:r>
          </a:p>
          <a:p>
            <a:pPr marL="379095" marR="784860" indent="-285750" algn="just">
              <a:lnSpc>
                <a:spcPct val="115000"/>
              </a:lnSpc>
              <a:spcBef>
                <a:spcPts val="1065"/>
              </a:spcBef>
            </a:pPr>
            <a:r>
              <a:rPr lang="en-US" sz="1400" spc="-5" dirty="0">
                <a:effectLst/>
                <a:latin typeface="Times New Roman" panose="02020603050405020304" pitchFamily="18" charset="0"/>
                <a:ea typeface="Times New Roman" panose="02020603050405020304" pitchFamily="18" charset="0"/>
              </a:rPr>
              <a:t>The student has exhibited leadership skills that need to be</a:t>
            </a:r>
            <a:r>
              <a:rPr lang="en-US" sz="1400" spc="-20" dirty="0">
                <a:effectLst/>
                <a:latin typeface="Times New Roman" panose="02020603050405020304" pitchFamily="18" charset="0"/>
                <a:ea typeface="Times New Roman" panose="02020603050405020304" pitchFamily="18" charset="0"/>
              </a:rPr>
              <a:t> </a:t>
            </a:r>
            <a:r>
              <a:rPr lang="en-US" sz="1400" spc="-5" dirty="0">
                <a:effectLst/>
                <a:latin typeface="Times New Roman" panose="02020603050405020304" pitchFamily="18" charset="0"/>
                <a:ea typeface="Times New Roman" panose="02020603050405020304" pitchFamily="18" charset="0"/>
              </a:rPr>
              <a:t>developed;</a:t>
            </a:r>
          </a:p>
          <a:p>
            <a:pPr marL="379095" marR="784860" indent="-285750" algn="just">
              <a:lnSpc>
                <a:spcPct val="115000"/>
              </a:lnSpc>
              <a:spcBef>
                <a:spcPts val="1065"/>
              </a:spcBef>
            </a:pPr>
            <a:r>
              <a:rPr lang="en-US" sz="1400" spc="-5" dirty="0">
                <a:effectLst/>
                <a:latin typeface="Times New Roman" panose="02020603050405020304" pitchFamily="18" charset="0"/>
                <a:ea typeface="Times New Roman" panose="02020603050405020304" pitchFamily="18" charset="0"/>
              </a:rPr>
              <a:t>The student is eligible for free or reduced</a:t>
            </a:r>
            <a:r>
              <a:rPr lang="en-US" sz="1400" spc="-30" dirty="0">
                <a:effectLst/>
                <a:latin typeface="Times New Roman" panose="02020603050405020304" pitchFamily="18" charset="0"/>
                <a:ea typeface="Times New Roman" panose="02020603050405020304" pitchFamily="18" charset="0"/>
              </a:rPr>
              <a:t> </a:t>
            </a:r>
            <a:r>
              <a:rPr lang="en-US" sz="1400" spc="-5" dirty="0">
                <a:effectLst/>
                <a:latin typeface="Times New Roman" panose="02020603050405020304" pitchFamily="18" charset="0"/>
                <a:ea typeface="Times New Roman" panose="02020603050405020304" pitchFamily="18" charset="0"/>
              </a:rPr>
              <a:t>lunch;</a:t>
            </a:r>
          </a:p>
          <a:p>
            <a:pPr marL="379095" marR="784860" indent="-285750" algn="just">
              <a:lnSpc>
                <a:spcPct val="115000"/>
              </a:lnSpc>
              <a:spcBef>
                <a:spcPts val="1065"/>
              </a:spcBef>
            </a:pPr>
            <a:r>
              <a:rPr lang="en-US" sz="1400" spc="-5" dirty="0">
                <a:effectLst/>
                <a:latin typeface="Times New Roman" panose="02020603050405020304" pitchFamily="18" charset="0"/>
                <a:ea typeface="Times New Roman" panose="02020603050405020304" pitchFamily="18" charset="0"/>
              </a:rPr>
              <a:t>The student has a record of involvement with a social service</a:t>
            </a:r>
            <a:r>
              <a:rPr lang="en-US" sz="1400" spc="-25" dirty="0">
                <a:effectLst/>
                <a:latin typeface="Times New Roman" panose="02020603050405020304" pitchFamily="18" charset="0"/>
                <a:ea typeface="Times New Roman" panose="02020603050405020304" pitchFamily="18" charset="0"/>
              </a:rPr>
              <a:t> </a:t>
            </a:r>
            <a:r>
              <a:rPr lang="en-US" sz="1400" spc="-5" dirty="0">
                <a:effectLst/>
                <a:latin typeface="Times New Roman" panose="02020603050405020304" pitchFamily="18" charset="0"/>
                <a:ea typeface="Times New Roman" panose="02020603050405020304" pitchFamily="18" charset="0"/>
              </a:rPr>
              <a:t>system;</a:t>
            </a:r>
          </a:p>
          <a:p>
            <a:pPr marL="379095" marR="784860" indent="-285750" algn="just">
              <a:lnSpc>
                <a:spcPct val="115000"/>
              </a:lnSpc>
              <a:spcBef>
                <a:spcPts val="1065"/>
              </a:spcBef>
            </a:pPr>
            <a:r>
              <a:rPr lang="en-US" sz="1400" spc="-5" dirty="0">
                <a:effectLst/>
                <a:latin typeface="Times New Roman" panose="02020603050405020304" pitchFamily="18" charset="0"/>
                <a:ea typeface="Times New Roman" panose="02020603050405020304" pitchFamily="18" charset="0"/>
              </a:rPr>
              <a:t>A member of the immediate family has been incarcerated (or member</a:t>
            </a:r>
            <a:r>
              <a:rPr lang="en-US" sz="1400" spc="-100" dirty="0">
                <a:effectLst/>
                <a:latin typeface="Times New Roman" panose="02020603050405020304" pitchFamily="18" charset="0"/>
                <a:ea typeface="Times New Roman" panose="02020603050405020304" pitchFamily="18" charset="0"/>
              </a:rPr>
              <a:t> </a:t>
            </a:r>
            <a:r>
              <a:rPr lang="en-US" sz="1400" spc="-5" dirty="0">
                <a:effectLst/>
                <a:latin typeface="Times New Roman" panose="02020603050405020304" pitchFamily="18" charset="0"/>
                <a:ea typeface="Times New Roman" panose="02020603050405020304" pitchFamily="18" charset="0"/>
              </a:rPr>
              <a:t>of the</a:t>
            </a:r>
            <a:r>
              <a:rPr lang="en-US" sz="1400" spc="-10" dirty="0">
                <a:effectLst/>
                <a:latin typeface="Times New Roman" panose="02020603050405020304" pitchFamily="18" charset="0"/>
                <a:ea typeface="Times New Roman" panose="02020603050405020304" pitchFamily="18" charset="0"/>
              </a:rPr>
              <a:t> </a:t>
            </a:r>
            <a:r>
              <a:rPr lang="en-US" sz="1400" spc="-5" dirty="0">
                <a:effectLst/>
                <a:latin typeface="Times New Roman" panose="02020603050405020304" pitchFamily="18" charset="0"/>
                <a:ea typeface="Times New Roman" panose="02020603050405020304" pitchFamily="18" charset="0"/>
              </a:rPr>
              <a:t>household);</a:t>
            </a:r>
          </a:p>
          <a:p>
            <a:pPr marL="379095" marR="784860" indent="-285750" algn="just">
              <a:lnSpc>
                <a:spcPct val="115000"/>
              </a:lnSpc>
              <a:spcBef>
                <a:spcPts val="1065"/>
              </a:spcBef>
            </a:pPr>
            <a:r>
              <a:rPr lang="en-US" sz="1400" spc="-5" dirty="0">
                <a:effectLst/>
                <a:latin typeface="Times New Roman" panose="02020603050405020304" pitchFamily="18" charset="0"/>
                <a:ea typeface="Times New Roman" panose="02020603050405020304" pitchFamily="18" charset="0"/>
              </a:rPr>
              <a:t>The head of household is a single</a:t>
            </a:r>
            <a:r>
              <a:rPr lang="en-US" sz="1400" spc="-25" dirty="0">
                <a:effectLst/>
                <a:latin typeface="Times New Roman" panose="02020603050405020304" pitchFamily="18" charset="0"/>
                <a:ea typeface="Times New Roman" panose="02020603050405020304" pitchFamily="18" charset="0"/>
              </a:rPr>
              <a:t> </a:t>
            </a:r>
            <a:r>
              <a:rPr lang="en-US" sz="1400" spc="-5" dirty="0">
                <a:effectLst/>
                <a:latin typeface="Times New Roman" panose="02020603050405020304" pitchFamily="18" charset="0"/>
                <a:ea typeface="Times New Roman" panose="02020603050405020304" pitchFamily="18" charset="0"/>
              </a:rPr>
              <a:t>parent;</a:t>
            </a:r>
          </a:p>
          <a:p>
            <a:pPr marL="379095" marR="784860" indent="-285750" algn="just">
              <a:lnSpc>
                <a:spcPct val="115000"/>
              </a:lnSpc>
              <a:spcBef>
                <a:spcPts val="1065"/>
              </a:spcBef>
            </a:pPr>
            <a:r>
              <a:rPr lang="en-US" sz="1400" spc="-5" dirty="0">
                <a:effectLst/>
                <a:latin typeface="Times New Roman" panose="02020603050405020304" pitchFamily="18" charset="0"/>
                <a:ea typeface="Times New Roman" panose="02020603050405020304" pitchFamily="18" charset="0"/>
              </a:rPr>
              <a:t>The head of household is not a custodial</a:t>
            </a:r>
            <a:r>
              <a:rPr lang="en-US" sz="1400" spc="-20" dirty="0">
                <a:effectLst/>
                <a:latin typeface="Times New Roman" panose="02020603050405020304" pitchFamily="18" charset="0"/>
                <a:ea typeface="Times New Roman" panose="02020603050405020304" pitchFamily="18" charset="0"/>
              </a:rPr>
              <a:t> </a:t>
            </a:r>
            <a:r>
              <a:rPr lang="en-US" sz="1400" spc="-5" dirty="0">
                <a:effectLst/>
                <a:latin typeface="Times New Roman" panose="02020603050405020304" pitchFamily="18" charset="0"/>
                <a:ea typeface="Times New Roman" panose="02020603050405020304" pitchFamily="18" charset="0"/>
              </a:rPr>
              <a:t>parent;</a:t>
            </a:r>
          </a:p>
          <a:p>
            <a:pPr marL="379095" marR="784860" indent="-285750" algn="just">
              <a:lnSpc>
                <a:spcPct val="115000"/>
              </a:lnSpc>
              <a:spcBef>
                <a:spcPts val="1065"/>
              </a:spcBef>
            </a:pPr>
            <a:r>
              <a:rPr lang="en-US" sz="1400" spc="-5" dirty="0">
                <a:effectLst/>
                <a:latin typeface="Times New Roman" panose="02020603050405020304" pitchFamily="18" charset="0"/>
                <a:ea typeface="Times New Roman" panose="02020603050405020304" pitchFamily="18" charset="0"/>
              </a:rPr>
              <a:t>A teacher, counselor, social worker, or community-based service organization</a:t>
            </a:r>
            <a:r>
              <a:rPr lang="en-US" sz="1400" spc="-95" dirty="0">
                <a:effectLst/>
                <a:latin typeface="Times New Roman" panose="02020603050405020304" pitchFamily="18" charset="0"/>
                <a:ea typeface="Times New Roman" panose="02020603050405020304" pitchFamily="18" charset="0"/>
              </a:rPr>
              <a:t> </a:t>
            </a:r>
            <a:r>
              <a:rPr lang="en-US" sz="1400" spc="-5" dirty="0">
                <a:effectLst/>
                <a:latin typeface="Times New Roman" panose="02020603050405020304" pitchFamily="18" charset="0"/>
                <a:ea typeface="Times New Roman" panose="02020603050405020304" pitchFamily="18" charset="0"/>
              </a:rPr>
              <a:t>recommends the student.</a:t>
            </a:r>
            <a:endParaRPr lang="en-US" sz="1400" dirty="0">
              <a:effectLst/>
              <a:latin typeface="Times New Roman" panose="02020603050405020304" pitchFamily="18" charset="0"/>
              <a:ea typeface="Times New Roman" panose="02020603050405020304" pitchFamily="18" charset="0"/>
            </a:endParaRPr>
          </a:p>
          <a:p>
            <a:pPr marL="0" indent="0">
              <a:buNone/>
            </a:pPr>
            <a:r>
              <a:rPr lang="en-US" sz="1400" dirty="0">
                <a:effectLst/>
                <a:latin typeface="Times New Roman" panose="02020603050405020304" pitchFamily="18" charset="0"/>
                <a:ea typeface="Times New Roman" panose="02020603050405020304" pitchFamily="18" charset="0"/>
              </a:rPr>
              <a:t> Additional factors for eligibility may be considered upon the discretion of an administrator</a:t>
            </a:r>
          </a:p>
        </p:txBody>
      </p:sp>
      <p:pic>
        <p:nvPicPr>
          <p:cNvPr id="4" name="Picture 3"/>
          <p:cNvPicPr>
            <a:picLocks noChangeAspect="1"/>
          </p:cNvPicPr>
          <p:nvPr/>
        </p:nvPicPr>
        <p:blipFill>
          <a:blip r:embed="rId2"/>
          <a:stretch>
            <a:fillRect/>
          </a:stretch>
        </p:blipFill>
        <p:spPr>
          <a:xfrm>
            <a:off x="0" y="6337540"/>
            <a:ext cx="12351567" cy="317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3642" y="192350"/>
            <a:ext cx="1211595" cy="12115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23544" y="2085711"/>
            <a:ext cx="4350897" cy="3128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A5A5C3F6-CC5A-438E-A078-5BCE47AD0776}"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99511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22" y="189098"/>
            <a:ext cx="10515600" cy="1325563"/>
          </a:xfrm>
        </p:spPr>
        <p:txBody>
          <a:bodyPr>
            <a:normAutofit/>
          </a:bodyPr>
          <a:lstStyle/>
          <a:p>
            <a:r>
              <a:rPr lang="en-US" sz="4800" b="1" dirty="0">
                <a:solidFill>
                  <a:prstClr val="black"/>
                </a:solidFill>
                <a:latin typeface="+mn-lt"/>
              </a:rPr>
              <a:t>Participating Schools</a:t>
            </a:r>
            <a:endParaRPr lang="en-US" dirty="0">
              <a:latin typeface="+mn-lt"/>
            </a:endParaRPr>
          </a:p>
        </p:txBody>
      </p:sp>
      <p:sp>
        <p:nvSpPr>
          <p:cNvPr id="8" name="Text Placeholder 7"/>
          <p:cNvSpPr>
            <a:spLocks noGrp="1"/>
          </p:cNvSpPr>
          <p:nvPr>
            <p:ph type="body" idx="1"/>
          </p:nvPr>
        </p:nvSpPr>
        <p:spPr>
          <a:xfrm>
            <a:off x="252622" y="1694116"/>
            <a:ext cx="2543492" cy="823912"/>
          </a:xfrm>
        </p:spPr>
        <p:txBody>
          <a:bodyPr>
            <a:normAutofit/>
          </a:bodyPr>
          <a:lstStyle/>
          <a:p>
            <a:pPr algn="ctr"/>
            <a:r>
              <a:rPr lang="en-US" sz="3600" dirty="0"/>
              <a:t>HIGH</a:t>
            </a:r>
          </a:p>
        </p:txBody>
      </p:sp>
      <p:sp>
        <p:nvSpPr>
          <p:cNvPr id="3" name="Content Placeholder 2"/>
          <p:cNvSpPr>
            <a:spLocks noGrp="1"/>
          </p:cNvSpPr>
          <p:nvPr>
            <p:ph sz="half" idx="2"/>
          </p:nvPr>
        </p:nvSpPr>
        <p:spPr>
          <a:xfrm>
            <a:off x="252622" y="2518028"/>
            <a:ext cx="5157787" cy="3684588"/>
          </a:xfrm>
        </p:spPr>
        <p:txBody>
          <a:bodyPr>
            <a:normAutofit fontScale="92500" lnSpcReduction="10000"/>
          </a:bodyPr>
          <a:lstStyle/>
          <a:p>
            <a:pPr lvl="0"/>
            <a:r>
              <a:rPr lang="en-US" dirty="0">
                <a:solidFill>
                  <a:prstClr val="black"/>
                </a:solidFill>
              </a:rPr>
              <a:t>First Coast (61)</a:t>
            </a:r>
          </a:p>
          <a:p>
            <a:pPr lvl="0"/>
            <a:r>
              <a:rPr lang="en-US" dirty="0">
                <a:solidFill>
                  <a:prstClr val="black"/>
                </a:solidFill>
              </a:rPr>
              <a:t>Robert E. Lee (20)</a:t>
            </a:r>
          </a:p>
          <a:p>
            <a:pPr lvl="0"/>
            <a:r>
              <a:rPr lang="en-US" dirty="0">
                <a:solidFill>
                  <a:prstClr val="black"/>
                </a:solidFill>
              </a:rPr>
              <a:t>Terry Parker (8)</a:t>
            </a:r>
          </a:p>
          <a:p>
            <a:pPr lvl="0"/>
            <a:r>
              <a:rPr lang="en-US" dirty="0">
                <a:solidFill>
                  <a:prstClr val="black"/>
                </a:solidFill>
              </a:rPr>
              <a:t>William M. Raines (14)</a:t>
            </a:r>
          </a:p>
          <a:p>
            <a:pPr lvl="0"/>
            <a:r>
              <a:rPr lang="en-US" dirty="0">
                <a:solidFill>
                  <a:prstClr val="black"/>
                </a:solidFill>
              </a:rPr>
              <a:t>Jean Ribault (38)</a:t>
            </a:r>
          </a:p>
          <a:p>
            <a:pPr lvl="0"/>
            <a:r>
              <a:rPr lang="en-US" dirty="0">
                <a:solidFill>
                  <a:prstClr val="black"/>
                </a:solidFill>
              </a:rPr>
              <a:t>Westside (17)</a:t>
            </a:r>
          </a:p>
          <a:p>
            <a:pPr lvl="0"/>
            <a:r>
              <a:rPr lang="en-US" dirty="0">
                <a:solidFill>
                  <a:prstClr val="black"/>
                </a:solidFill>
              </a:rPr>
              <a:t>Edward H. White (12)</a:t>
            </a:r>
          </a:p>
          <a:p>
            <a:pPr lvl="0"/>
            <a:r>
              <a:rPr lang="en-US" dirty="0">
                <a:solidFill>
                  <a:prstClr val="black"/>
                </a:solidFill>
              </a:rPr>
              <a:t>Samuel W. Wolfson (18)</a:t>
            </a:r>
          </a:p>
          <a:p>
            <a:pPr marL="0" lvl="0" indent="0">
              <a:buNone/>
            </a:pPr>
            <a:endParaRPr lang="en-US" sz="2400" dirty="0">
              <a:solidFill>
                <a:prstClr val="black"/>
              </a:solidFill>
            </a:endParaRPr>
          </a:p>
          <a:p>
            <a:pPr marL="0" indent="0">
              <a:buNone/>
            </a:pPr>
            <a:endParaRPr lang="en-US" sz="2400" dirty="0">
              <a:latin typeface="Agency FB" panose="020B0503020202020204" pitchFamily="34" charset="0"/>
            </a:endParaRPr>
          </a:p>
        </p:txBody>
      </p:sp>
      <p:sp>
        <p:nvSpPr>
          <p:cNvPr id="9" name="Text Placeholder 8"/>
          <p:cNvSpPr>
            <a:spLocks noGrp="1"/>
          </p:cNvSpPr>
          <p:nvPr>
            <p:ph type="body" sz="quarter" idx="3"/>
          </p:nvPr>
        </p:nvSpPr>
        <p:spPr>
          <a:xfrm>
            <a:off x="4211112" y="1699104"/>
            <a:ext cx="3118717" cy="823912"/>
          </a:xfrm>
        </p:spPr>
        <p:txBody>
          <a:bodyPr>
            <a:normAutofit/>
          </a:bodyPr>
          <a:lstStyle/>
          <a:p>
            <a:pPr algn="ctr"/>
            <a:r>
              <a:rPr lang="en-US" sz="3600" dirty="0"/>
              <a:t>MIDDLE</a:t>
            </a:r>
          </a:p>
        </p:txBody>
      </p:sp>
      <p:sp>
        <p:nvSpPr>
          <p:cNvPr id="10" name="Content Placeholder 9"/>
          <p:cNvSpPr>
            <a:spLocks noGrp="1"/>
          </p:cNvSpPr>
          <p:nvPr>
            <p:ph sz="quarter" idx="4"/>
          </p:nvPr>
        </p:nvSpPr>
        <p:spPr>
          <a:xfrm>
            <a:off x="4280221" y="2533977"/>
            <a:ext cx="3791124" cy="3684588"/>
          </a:xfrm>
        </p:spPr>
        <p:txBody>
          <a:bodyPr>
            <a:normAutofit fontScale="92500" lnSpcReduction="10000"/>
          </a:bodyPr>
          <a:lstStyle/>
          <a:p>
            <a:r>
              <a:rPr lang="en-US" dirty="0"/>
              <a:t>Arlington Middle (11)</a:t>
            </a:r>
          </a:p>
          <a:p>
            <a:r>
              <a:rPr lang="en-US" dirty="0"/>
              <a:t>Jefferson Davis (14)</a:t>
            </a:r>
          </a:p>
          <a:p>
            <a:r>
              <a:rPr lang="en-US" dirty="0"/>
              <a:t>Alfred I. DuPont (8)</a:t>
            </a:r>
          </a:p>
          <a:p>
            <a:r>
              <a:rPr lang="en-US" dirty="0"/>
              <a:t>Highlands (18)</a:t>
            </a:r>
          </a:p>
          <a:p>
            <a:r>
              <a:rPr lang="en-US" dirty="0"/>
              <a:t>Twin Lakes Academy (8)</a:t>
            </a:r>
          </a:p>
          <a:p>
            <a:r>
              <a:rPr lang="en-US" dirty="0"/>
              <a:t>Jean Ribault (13)</a:t>
            </a:r>
          </a:p>
          <a:p>
            <a:r>
              <a:rPr lang="en-US" dirty="0"/>
              <a:t>Joseph Stilwell (20)</a:t>
            </a:r>
          </a:p>
          <a:p>
            <a:r>
              <a:rPr lang="en-US" dirty="0"/>
              <a:t>J.E.B. Stuart (28)</a:t>
            </a:r>
          </a:p>
        </p:txBody>
      </p:sp>
      <p:sp>
        <p:nvSpPr>
          <p:cNvPr id="6" name="Slide Number Placeholder 5"/>
          <p:cNvSpPr>
            <a:spLocks noGrp="1"/>
          </p:cNvSpPr>
          <p:nvPr>
            <p:ph type="sldNum" sz="quarter" idx="12"/>
          </p:nvPr>
        </p:nvSpPr>
        <p:spPr/>
        <p:txBody>
          <a:bodyPr/>
          <a:lstStyle/>
          <a:p>
            <a:fld id="{A5A5C3F6-CC5A-438E-A078-5BCE47AD0776}" type="slidenum">
              <a:rPr lang="en-US" smtClean="0">
                <a:solidFill>
                  <a:schemeClr val="tx1"/>
                </a:solidFill>
              </a:rPr>
              <a:t>6</a:t>
            </a:fld>
            <a:endParaRPr lang="en-US" dirty="0">
              <a:solidFill>
                <a:schemeClr val="tx1"/>
              </a:solidFill>
            </a:endParaRPr>
          </a:p>
        </p:txBody>
      </p:sp>
      <p:pic>
        <p:nvPicPr>
          <p:cNvPr id="4" name="Picture 3"/>
          <p:cNvPicPr>
            <a:picLocks noChangeAspect="1"/>
          </p:cNvPicPr>
          <p:nvPr/>
        </p:nvPicPr>
        <p:blipFill>
          <a:blip r:embed="rId2"/>
          <a:stretch>
            <a:fillRect/>
          </a:stretch>
        </p:blipFill>
        <p:spPr>
          <a:xfrm>
            <a:off x="0" y="6311900"/>
            <a:ext cx="12351567" cy="317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55159" y="144295"/>
            <a:ext cx="1211595" cy="1211595"/>
          </a:xfrm>
          <a:prstGeom prst="rect">
            <a:avLst/>
          </a:prstGeom>
        </p:spPr>
      </p:pic>
      <p:sp>
        <p:nvSpPr>
          <p:cNvPr id="7" name="TextBox 6"/>
          <p:cNvSpPr txBox="1"/>
          <p:nvPr/>
        </p:nvSpPr>
        <p:spPr>
          <a:xfrm>
            <a:off x="10042358" y="6628919"/>
            <a:ext cx="2149642" cy="276999"/>
          </a:xfrm>
          <a:prstGeom prst="rect">
            <a:avLst/>
          </a:prstGeom>
          <a:noFill/>
        </p:spPr>
        <p:txBody>
          <a:bodyPr wrap="square" rtlCol="0">
            <a:spAutoFit/>
          </a:bodyPr>
          <a:lstStyle/>
          <a:p>
            <a:pPr algn="r"/>
            <a:r>
              <a:rPr lang="en-US" sz="1200" b="1" dirty="0"/>
              <a:t>Rev 8/21/2015</a:t>
            </a:r>
          </a:p>
        </p:txBody>
      </p:sp>
      <p:sp>
        <p:nvSpPr>
          <p:cNvPr id="11" name="Text Placeholder 8">
            <a:extLst>
              <a:ext uri="{FF2B5EF4-FFF2-40B4-BE49-F238E27FC236}">
                <a16:creationId xmlns:a16="http://schemas.microsoft.com/office/drawing/2014/main" id="{7ED5973B-CD55-4685-AF0B-4F918A8E4FB4}"/>
              </a:ext>
            </a:extLst>
          </p:cNvPr>
          <p:cNvSpPr txBox="1">
            <a:spLocks/>
          </p:cNvSpPr>
          <p:nvPr/>
        </p:nvSpPr>
        <p:spPr>
          <a:xfrm>
            <a:off x="8175199" y="1727900"/>
            <a:ext cx="299910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600" dirty="0"/>
              <a:t>ELEMENTARY</a:t>
            </a:r>
          </a:p>
        </p:txBody>
      </p:sp>
      <p:sp>
        <p:nvSpPr>
          <p:cNvPr id="12" name="Content Placeholder 9">
            <a:extLst>
              <a:ext uri="{FF2B5EF4-FFF2-40B4-BE49-F238E27FC236}">
                <a16:creationId xmlns:a16="http://schemas.microsoft.com/office/drawing/2014/main" id="{6849932C-DBD4-4EC0-94FC-E558ED119E48}"/>
              </a:ext>
            </a:extLst>
          </p:cNvPr>
          <p:cNvSpPr txBox="1">
            <a:spLocks/>
          </p:cNvSpPr>
          <p:nvPr/>
        </p:nvSpPr>
        <p:spPr>
          <a:xfrm>
            <a:off x="7772565" y="2523016"/>
            <a:ext cx="4294189" cy="36845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Northwestern Legends (12)</a:t>
            </a:r>
          </a:p>
          <a:p>
            <a:endParaRPr lang="en-US" sz="2700" dirty="0"/>
          </a:p>
          <a:p>
            <a:endParaRPr lang="en-US" sz="2700" dirty="0"/>
          </a:p>
          <a:p>
            <a:endParaRPr lang="en-US" sz="2700" dirty="0"/>
          </a:p>
          <a:p>
            <a:endParaRPr lang="en-US" sz="2700" dirty="0"/>
          </a:p>
          <a:p>
            <a:endParaRPr lang="en-US" sz="2700" dirty="0"/>
          </a:p>
          <a:p>
            <a:endParaRPr lang="en-US" sz="2700" dirty="0"/>
          </a:p>
          <a:p>
            <a:pPr marL="0" indent="0">
              <a:buNone/>
            </a:pPr>
            <a:r>
              <a:rPr lang="en-US" sz="2700" dirty="0"/>
              <a:t>         </a:t>
            </a:r>
          </a:p>
          <a:p>
            <a:pPr marL="0" indent="0">
              <a:buNone/>
            </a:pPr>
            <a:r>
              <a:rPr lang="en-US" sz="2700" dirty="0"/>
              <a:t> </a:t>
            </a:r>
            <a:endParaRPr lang="en-US" sz="2700" b="1" dirty="0"/>
          </a:p>
        </p:txBody>
      </p:sp>
      <p:pic>
        <p:nvPicPr>
          <p:cNvPr id="15" name="Picture 14" descr="A group of people posing for the camera&#10;&#10;Description automatically generated">
            <a:extLst>
              <a:ext uri="{FF2B5EF4-FFF2-40B4-BE49-F238E27FC236}">
                <a16:creationId xmlns:a16="http://schemas.microsoft.com/office/drawing/2014/main" id="{C5C7D702-A68C-432A-81C8-69C8B02076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087" r="3667" b="6029"/>
          <a:stretch/>
        </p:blipFill>
        <p:spPr>
          <a:xfrm>
            <a:off x="8001291" y="3718938"/>
            <a:ext cx="3961818" cy="2217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ontent Placeholder 2">
            <a:extLst>
              <a:ext uri="{FF2B5EF4-FFF2-40B4-BE49-F238E27FC236}">
                <a16:creationId xmlns:a16="http://schemas.microsoft.com/office/drawing/2014/main" id="{16C60707-3996-4661-A910-86844FDE6B12}"/>
              </a:ext>
            </a:extLst>
          </p:cNvPr>
          <p:cNvSpPr txBox="1">
            <a:spLocks/>
          </p:cNvSpPr>
          <p:nvPr/>
        </p:nvSpPr>
        <p:spPr>
          <a:xfrm>
            <a:off x="-191577" y="1149519"/>
            <a:ext cx="6046184" cy="45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t>Membership Data as of January 2021</a:t>
            </a:r>
          </a:p>
        </p:txBody>
      </p:sp>
    </p:spTree>
    <p:extLst>
      <p:ext uri="{BB962C8B-B14F-4D97-AF65-F5344CB8AC3E}">
        <p14:creationId xmlns:p14="http://schemas.microsoft.com/office/powerpoint/2010/main" val="50737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7" y="78903"/>
            <a:ext cx="10916093" cy="1325563"/>
          </a:xfrm>
        </p:spPr>
        <p:txBody>
          <a:bodyPr>
            <a:normAutofit/>
          </a:bodyPr>
          <a:lstStyle/>
          <a:p>
            <a:r>
              <a:rPr lang="en-US" b="1" dirty="0">
                <a:latin typeface="+mn-lt"/>
              </a:rPr>
              <a:t>UNIFORM &amp; SIGNATURE NECKTIE</a:t>
            </a:r>
            <a:endParaRPr lang="en-US" sz="4800" b="1" dirty="0">
              <a:latin typeface="+mn-lt"/>
            </a:endParaRPr>
          </a:p>
        </p:txBody>
      </p:sp>
      <p:sp>
        <p:nvSpPr>
          <p:cNvPr id="3" name="Content Placeholder 2"/>
          <p:cNvSpPr>
            <a:spLocks noGrp="1"/>
          </p:cNvSpPr>
          <p:nvPr>
            <p:ph idx="1"/>
          </p:nvPr>
        </p:nvSpPr>
        <p:spPr>
          <a:xfrm>
            <a:off x="204752" y="2046605"/>
            <a:ext cx="7841967" cy="3949247"/>
          </a:xfrm>
        </p:spPr>
        <p:txBody>
          <a:bodyPr>
            <a:normAutofit/>
          </a:bodyPr>
          <a:lstStyle/>
          <a:p>
            <a:pPr marL="0" indent="0" algn="just">
              <a:buNone/>
            </a:pPr>
            <a:r>
              <a:rPr lang="en-US" dirty="0"/>
              <a:t>The young men wear </a:t>
            </a:r>
            <a:r>
              <a:rPr lang="en-US" dirty="0" smtClean="0"/>
              <a:t>white, </a:t>
            </a:r>
            <a:r>
              <a:rPr lang="en-US" dirty="0"/>
              <a:t>long-sleeved dress shirts, black dress pants, black dress shoes &amp; socks with signature neckties.  The ties are red, representing power and are imprinted with the 5000 Role Models of Excellence Project logo (a small hand, representing the “role model mentee” next to a large hand, representing the positive adult “role model mentor.”) The hands are connected to symbolize how working together can build a bridge that will help carry a heavy load. </a:t>
            </a:r>
          </a:p>
          <a:p>
            <a:endParaRPr lang="en-US" dirty="0"/>
          </a:p>
        </p:txBody>
      </p:sp>
      <p:pic>
        <p:nvPicPr>
          <p:cNvPr id="4" name="Picture 3"/>
          <p:cNvPicPr>
            <a:picLocks noChangeAspect="1"/>
          </p:cNvPicPr>
          <p:nvPr/>
        </p:nvPicPr>
        <p:blipFill>
          <a:blip r:embed="rId2"/>
          <a:stretch>
            <a:fillRect/>
          </a:stretch>
        </p:blipFill>
        <p:spPr>
          <a:xfrm>
            <a:off x="0" y="6337540"/>
            <a:ext cx="12351567" cy="317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3642" y="192350"/>
            <a:ext cx="1211595" cy="1211595"/>
          </a:xfrm>
          <a:prstGeom prst="rect">
            <a:avLst/>
          </a:prstGeom>
        </p:spPr>
      </p:pic>
      <p:sp>
        <p:nvSpPr>
          <p:cNvPr id="7" name="Slide Number Placeholder 6"/>
          <p:cNvSpPr>
            <a:spLocks noGrp="1"/>
          </p:cNvSpPr>
          <p:nvPr>
            <p:ph type="sldNum" sz="quarter" idx="12"/>
          </p:nvPr>
        </p:nvSpPr>
        <p:spPr/>
        <p:txBody>
          <a:bodyPr/>
          <a:lstStyle/>
          <a:p>
            <a:fld id="{A5A5C3F6-CC5A-438E-A078-5BCE47AD0776}" type="slidenum">
              <a:rPr lang="en-US" smtClean="0">
                <a:solidFill>
                  <a:schemeClr val="tx1"/>
                </a:solidFill>
              </a:rPr>
              <a:t>7</a:t>
            </a:fld>
            <a:endParaRPr lang="en-US" dirty="0">
              <a:solidFill>
                <a:schemeClr val="tx1"/>
              </a:solidFill>
            </a:endParaRPr>
          </a:p>
        </p:txBody>
      </p:sp>
      <p:pic>
        <p:nvPicPr>
          <p:cNvPr id="9" name="Picture 8" descr="A picture containing person, indoor, table, boy&#10;&#10;Description automatically generated">
            <a:extLst>
              <a:ext uri="{FF2B5EF4-FFF2-40B4-BE49-F238E27FC236}">
                <a16:creationId xmlns:a16="http://schemas.microsoft.com/office/drawing/2014/main" id="{2D188DDD-D278-49A7-8F88-AA3DAE15C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0783" y="2785590"/>
            <a:ext cx="3270002" cy="2180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420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2" y="78903"/>
            <a:ext cx="11071538" cy="1325563"/>
          </a:xfrm>
        </p:spPr>
        <p:txBody>
          <a:bodyPr>
            <a:normAutofit/>
          </a:bodyPr>
          <a:lstStyle/>
          <a:p>
            <a:r>
              <a:rPr lang="en-US" b="1" dirty="0">
                <a:latin typeface="+mn-lt"/>
              </a:rPr>
              <a:t>AMBASSADORS </a:t>
            </a:r>
            <a:endParaRPr lang="en-US" sz="4800" b="1" dirty="0">
              <a:latin typeface="+mn-lt"/>
            </a:endParaRPr>
          </a:p>
        </p:txBody>
      </p:sp>
      <p:sp>
        <p:nvSpPr>
          <p:cNvPr id="3" name="Content Placeholder 2"/>
          <p:cNvSpPr>
            <a:spLocks noGrp="1"/>
          </p:cNvSpPr>
          <p:nvPr>
            <p:ph idx="1"/>
          </p:nvPr>
        </p:nvSpPr>
        <p:spPr>
          <a:xfrm>
            <a:off x="193061" y="1597599"/>
            <a:ext cx="5982722" cy="4546287"/>
          </a:xfrm>
        </p:spPr>
        <p:txBody>
          <a:bodyPr>
            <a:normAutofit fontScale="92500" lnSpcReduction="20000"/>
          </a:bodyPr>
          <a:lstStyle/>
          <a:p>
            <a:r>
              <a:rPr lang="en-US" dirty="0"/>
              <a:t>Students in the program participate in school and community-based events through the Ambassadors Program.  </a:t>
            </a:r>
          </a:p>
          <a:p>
            <a:pPr marL="0" indent="0">
              <a:buNone/>
            </a:pPr>
            <a:r>
              <a:rPr lang="en-US" dirty="0"/>
              <a:t>Their duties include: </a:t>
            </a:r>
          </a:p>
          <a:p>
            <a:r>
              <a:rPr lang="en-US" dirty="0"/>
              <a:t>Assist in logistical development and preparation of special school events.</a:t>
            </a:r>
          </a:p>
          <a:p>
            <a:r>
              <a:rPr lang="en-US" dirty="0"/>
              <a:t>Serve as usher to escort guests from parking lot destination.</a:t>
            </a:r>
          </a:p>
          <a:p>
            <a:r>
              <a:rPr lang="en-US" dirty="0"/>
              <a:t>Serve as official greeters/messengers with a special mission representing the Role Model Project. Ambassadors are courteous and polite thus providing students with opportunities for positive exposure throughout the community.</a:t>
            </a:r>
          </a:p>
          <a:p>
            <a:pPr marL="0" indent="0">
              <a:buNone/>
            </a:pPr>
            <a:endParaRPr lang="en-US" dirty="0"/>
          </a:p>
          <a:p>
            <a:pPr lvl="1"/>
            <a:endParaRPr lang="en-US" dirty="0"/>
          </a:p>
        </p:txBody>
      </p:sp>
      <p:pic>
        <p:nvPicPr>
          <p:cNvPr id="4" name="Picture 3"/>
          <p:cNvPicPr>
            <a:picLocks noChangeAspect="1"/>
          </p:cNvPicPr>
          <p:nvPr/>
        </p:nvPicPr>
        <p:blipFill>
          <a:blip r:embed="rId2"/>
          <a:stretch>
            <a:fillRect/>
          </a:stretch>
        </p:blipFill>
        <p:spPr>
          <a:xfrm>
            <a:off x="0" y="6337540"/>
            <a:ext cx="12351567" cy="317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3642" y="192350"/>
            <a:ext cx="1211595" cy="1211595"/>
          </a:xfrm>
          <a:prstGeom prst="rect">
            <a:avLst/>
          </a:prstGeom>
        </p:spPr>
      </p:pic>
      <p:sp>
        <p:nvSpPr>
          <p:cNvPr id="7" name="Slide Number Placeholder 6"/>
          <p:cNvSpPr>
            <a:spLocks noGrp="1"/>
          </p:cNvSpPr>
          <p:nvPr>
            <p:ph type="sldNum" sz="quarter" idx="12"/>
          </p:nvPr>
        </p:nvSpPr>
        <p:spPr/>
        <p:txBody>
          <a:bodyPr/>
          <a:lstStyle/>
          <a:p>
            <a:fld id="{A5A5C3F6-CC5A-438E-A078-5BCE47AD0776}" type="slidenum">
              <a:rPr lang="en-US" smtClean="0">
                <a:solidFill>
                  <a:schemeClr val="tx1"/>
                </a:solidFill>
              </a:rPr>
              <a:t>8</a:t>
            </a:fld>
            <a:endParaRPr lang="en-US" dirty="0">
              <a:solidFill>
                <a:schemeClr val="tx1"/>
              </a:solidFill>
            </a:endParaRPr>
          </a:p>
        </p:txBody>
      </p:sp>
      <p:pic>
        <p:nvPicPr>
          <p:cNvPr id="8" name="Picture 7">
            <a:extLst>
              <a:ext uri="{FF2B5EF4-FFF2-40B4-BE49-F238E27FC236}">
                <a16:creationId xmlns:a16="http://schemas.microsoft.com/office/drawing/2014/main" id="{FD3696B0-45DE-4072-9445-3B92043C99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49655" y="2016605"/>
            <a:ext cx="5043377" cy="3943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864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2" y="78903"/>
            <a:ext cx="11071538" cy="1325563"/>
          </a:xfrm>
        </p:spPr>
        <p:txBody>
          <a:bodyPr>
            <a:normAutofit/>
          </a:bodyPr>
          <a:lstStyle/>
          <a:p>
            <a:r>
              <a:rPr lang="en-US" sz="4800" b="1" dirty="0">
                <a:latin typeface="+mn-lt"/>
              </a:rPr>
              <a:t>Ethnicity</a:t>
            </a:r>
          </a:p>
        </p:txBody>
      </p:sp>
      <p:sp>
        <p:nvSpPr>
          <p:cNvPr id="3" name="Content Placeholder 2"/>
          <p:cNvSpPr>
            <a:spLocks noGrp="1"/>
          </p:cNvSpPr>
          <p:nvPr>
            <p:ph idx="1"/>
          </p:nvPr>
        </p:nvSpPr>
        <p:spPr>
          <a:xfrm>
            <a:off x="206062" y="2122393"/>
            <a:ext cx="5969721" cy="3417338"/>
          </a:xfrm>
        </p:spPr>
        <p:txBody>
          <a:bodyPr>
            <a:noAutofit/>
          </a:bodyPr>
          <a:lstStyle/>
          <a:p>
            <a:pPr lvl="1"/>
            <a:r>
              <a:rPr lang="en-US" sz="3600" dirty="0"/>
              <a:t>87.4% - African American</a:t>
            </a:r>
          </a:p>
          <a:p>
            <a:pPr lvl="1"/>
            <a:r>
              <a:rPr lang="en-US" sz="3600" dirty="0"/>
              <a:t>5.9% - Hispanic</a:t>
            </a:r>
          </a:p>
          <a:p>
            <a:pPr lvl="1"/>
            <a:r>
              <a:rPr lang="en-US" sz="3600" dirty="0"/>
              <a:t>2.9% - Multi-Racial</a:t>
            </a:r>
          </a:p>
          <a:p>
            <a:pPr lvl="1"/>
            <a:r>
              <a:rPr lang="en-US" sz="3600" dirty="0"/>
              <a:t>2.6% - Caucasian</a:t>
            </a:r>
          </a:p>
          <a:p>
            <a:pPr lvl="1"/>
            <a:r>
              <a:rPr lang="en-US" sz="3600" dirty="0"/>
              <a:t>0.9% - Asian</a:t>
            </a:r>
          </a:p>
          <a:p>
            <a:pPr lvl="1"/>
            <a:r>
              <a:rPr lang="en-US" sz="3600" dirty="0"/>
              <a:t>0.3% - American Indian</a:t>
            </a:r>
          </a:p>
        </p:txBody>
      </p:sp>
      <p:pic>
        <p:nvPicPr>
          <p:cNvPr id="4" name="Picture 3"/>
          <p:cNvPicPr>
            <a:picLocks noChangeAspect="1"/>
          </p:cNvPicPr>
          <p:nvPr/>
        </p:nvPicPr>
        <p:blipFill>
          <a:blip r:embed="rId2"/>
          <a:stretch>
            <a:fillRect/>
          </a:stretch>
        </p:blipFill>
        <p:spPr>
          <a:xfrm>
            <a:off x="0" y="6337540"/>
            <a:ext cx="12351567" cy="3170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23642" y="192350"/>
            <a:ext cx="1211595" cy="1211595"/>
          </a:xfrm>
          <a:prstGeom prst="rect">
            <a:avLst/>
          </a:prstGeom>
        </p:spPr>
      </p:pic>
      <p:sp>
        <p:nvSpPr>
          <p:cNvPr id="7" name="Slide Number Placeholder 6"/>
          <p:cNvSpPr>
            <a:spLocks noGrp="1"/>
          </p:cNvSpPr>
          <p:nvPr>
            <p:ph type="sldNum" sz="quarter" idx="12"/>
          </p:nvPr>
        </p:nvSpPr>
        <p:spPr/>
        <p:txBody>
          <a:bodyPr/>
          <a:lstStyle/>
          <a:p>
            <a:fld id="{A5A5C3F6-CC5A-438E-A078-5BCE47AD0776}" type="slidenum">
              <a:rPr lang="en-US" smtClean="0">
                <a:solidFill>
                  <a:schemeClr val="tx1"/>
                </a:solidFill>
              </a:rPr>
              <a:t>9</a:t>
            </a:fld>
            <a:endParaRPr lang="en-US" dirty="0">
              <a:solidFill>
                <a:schemeClr val="tx1"/>
              </a:solidFill>
            </a:endParaRPr>
          </a:p>
        </p:txBody>
      </p:sp>
      <p:pic>
        <p:nvPicPr>
          <p:cNvPr id="8" name="Picture 7">
            <a:extLst>
              <a:ext uri="{FF2B5EF4-FFF2-40B4-BE49-F238E27FC236}">
                <a16:creationId xmlns:a16="http://schemas.microsoft.com/office/drawing/2014/main" id="{FD3696B0-45DE-4072-9445-3B92043C99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07395" y="1732883"/>
            <a:ext cx="5770234" cy="432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2">
            <a:extLst>
              <a:ext uri="{FF2B5EF4-FFF2-40B4-BE49-F238E27FC236}">
                <a16:creationId xmlns:a16="http://schemas.microsoft.com/office/drawing/2014/main" id="{759D1B04-CA00-4E63-8E86-9EB459BC5E3B}"/>
              </a:ext>
            </a:extLst>
          </p:cNvPr>
          <p:cNvSpPr txBox="1">
            <a:spLocks/>
          </p:cNvSpPr>
          <p:nvPr/>
        </p:nvSpPr>
        <p:spPr>
          <a:xfrm>
            <a:off x="-304353" y="1031973"/>
            <a:ext cx="6046184" cy="45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t>Data Based on the 2019-2020 School Year</a:t>
            </a:r>
          </a:p>
        </p:txBody>
      </p:sp>
    </p:spTree>
    <p:extLst>
      <p:ext uri="{BB962C8B-B14F-4D97-AF65-F5344CB8AC3E}">
        <p14:creationId xmlns:p14="http://schemas.microsoft.com/office/powerpoint/2010/main" val="392888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0DC7845F59C742963C7E875BC4ABCD" ma:contentTypeVersion="13" ma:contentTypeDescription="Create a new document." ma:contentTypeScope="" ma:versionID="25af4a2200f6a9f6e332c1261fc19ece">
  <xsd:schema xmlns:xsd="http://www.w3.org/2001/XMLSchema" xmlns:xs="http://www.w3.org/2001/XMLSchema" xmlns:p="http://schemas.microsoft.com/office/2006/metadata/properties" xmlns:ns3="bdee9fd0-24ae-43d5-a993-c229dd72aa5e" xmlns:ns4="453614e0-a4e8-424c-b3ba-f2f5d3461010" targetNamespace="http://schemas.microsoft.com/office/2006/metadata/properties" ma:root="true" ma:fieldsID="431ff8e007657b8dcb6db5689ed6f314" ns3:_="" ns4:_="">
    <xsd:import namespace="bdee9fd0-24ae-43d5-a993-c229dd72aa5e"/>
    <xsd:import namespace="453614e0-a4e8-424c-b3ba-f2f5d346101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ee9fd0-24ae-43d5-a993-c229dd72aa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614e0-a4e8-424c-b3ba-f2f5d3461010"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E81933-4CDA-4712-B47C-909B3E76ECB0}">
  <ds:schemaRefs>
    <ds:schemaRef ds:uri="http://schemas.microsoft.com/office/2006/documentManagement/types"/>
    <ds:schemaRef ds:uri="http://schemas.openxmlformats.org/package/2006/metadata/core-properties"/>
    <ds:schemaRef ds:uri="bdee9fd0-24ae-43d5-a993-c229dd72aa5e"/>
    <ds:schemaRef ds:uri="http://purl.org/dc/dcmitype/"/>
    <ds:schemaRef ds:uri="http://schemas.microsoft.com/office/infopath/2007/PartnerControls"/>
    <ds:schemaRef ds:uri="http://purl.org/dc/elements/1.1/"/>
    <ds:schemaRef ds:uri="http://schemas.microsoft.com/office/2006/metadata/properties"/>
    <ds:schemaRef ds:uri="453614e0-a4e8-424c-b3ba-f2f5d3461010"/>
    <ds:schemaRef ds:uri="http://www.w3.org/XML/1998/namespace"/>
    <ds:schemaRef ds:uri="http://purl.org/dc/terms/"/>
  </ds:schemaRefs>
</ds:datastoreItem>
</file>

<file path=customXml/itemProps2.xml><?xml version="1.0" encoding="utf-8"?>
<ds:datastoreItem xmlns:ds="http://schemas.openxmlformats.org/officeDocument/2006/customXml" ds:itemID="{A09A4025-83A9-4BC3-B8B1-6F98121B3A1E}">
  <ds:schemaRefs>
    <ds:schemaRef ds:uri="http://schemas.microsoft.com/sharepoint/v3/contenttype/forms"/>
  </ds:schemaRefs>
</ds:datastoreItem>
</file>

<file path=customXml/itemProps3.xml><?xml version="1.0" encoding="utf-8"?>
<ds:datastoreItem xmlns:ds="http://schemas.openxmlformats.org/officeDocument/2006/customXml" ds:itemID="{6A8343A7-0205-41D9-B770-B55E89E6D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ee9fd0-24ae-43d5-a993-c229dd72aa5e"/>
    <ds:schemaRef ds:uri="453614e0-a4e8-424c-b3ba-f2f5d3461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3229</TotalTime>
  <Words>771</Words>
  <Application>Microsoft Office PowerPoint</Application>
  <PresentationFormat>Widescreen</PresentationFormat>
  <Paragraphs>97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Agency FB</vt:lpstr>
      <vt:lpstr>Arial</vt:lpstr>
      <vt:lpstr>Calibri</vt:lpstr>
      <vt:lpstr>Calibri Light</vt:lpstr>
      <vt:lpstr>Times New Roman</vt:lpstr>
      <vt:lpstr>Office Theme</vt:lpstr>
      <vt:lpstr>DUVAL CHAPTER</vt:lpstr>
      <vt:lpstr>Historical Information</vt:lpstr>
      <vt:lpstr>Mission </vt:lpstr>
      <vt:lpstr>Key Program Components</vt:lpstr>
      <vt:lpstr>Selection Process for Students  </vt:lpstr>
      <vt:lpstr>Participating Schools</vt:lpstr>
      <vt:lpstr>UNIFORM &amp; SIGNATURE NECKTIE</vt:lpstr>
      <vt:lpstr>AMBASSADORS </vt:lpstr>
      <vt:lpstr>Ethnicity</vt:lpstr>
      <vt:lpstr>SUCCESSES</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 Brandon L.</dc:creator>
  <cp:lastModifiedBy>Leathers, Tia M.</cp:lastModifiedBy>
  <cp:revision>185</cp:revision>
  <cp:lastPrinted>2019-02-25T19:44:30Z</cp:lastPrinted>
  <dcterms:created xsi:type="dcterms:W3CDTF">2015-07-21T12:17:19Z</dcterms:created>
  <dcterms:modified xsi:type="dcterms:W3CDTF">2021-02-23T20:15:11Z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0x010100160DC7845F59C742963C7E875BC4ABCD</vt:lpwstr>
  </property>
</Properties>
</file>